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5" r:id="rId3"/>
    <p:sldId id="266" r:id="rId4"/>
    <p:sldId id="271" r:id="rId5"/>
    <p:sldId id="272" r:id="rId6"/>
    <p:sldId id="267" r:id="rId7"/>
    <p:sldId id="273" r:id="rId8"/>
    <p:sldId id="279" r:id="rId9"/>
    <p:sldId id="274" r:id="rId10"/>
    <p:sldId id="275" r:id="rId11"/>
    <p:sldId id="268" r:id="rId12"/>
    <p:sldId id="257" r:id="rId13"/>
    <p:sldId id="259" r:id="rId14"/>
    <p:sldId id="269" r:id="rId15"/>
    <p:sldId id="276" r:id="rId16"/>
    <p:sldId id="277" r:id="rId17"/>
    <p:sldId id="264" r:id="rId18"/>
    <p:sldId id="260" r:id="rId19"/>
    <p:sldId id="261" r:id="rId20"/>
    <p:sldId id="280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0000"/>
    <a:srgbClr val="5C0000"/>
    <a:srgbClr val="1E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8" autoAdjust="0"/>
    <p:restoredTop sz="94660"/>
  </p:normalViewPr>
  <p:slideViewPr>
    <p:cSldViewPr snapToGrid="0">
      <p:cViewPr varScale="1">
        <p:scale>
          <a:sx n="55" d="100"/>
          <a:sy n="55" d="100"/>
        </p:scale>
        <p:origin x="67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AF379C-0A36-DA69-3430-0058156D3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7B7FEE-6578-7E0A-5E30-F4AB2DC095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552A6F-6251-3C9D-7A1B-B12866F5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6D7289-EF0F-82BE-C461-DDDE2DE29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67176-7C61-0008-1432-2B436634C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44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D9F36-9600-0753-C573-49E2DE3AD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5F9727-D52C-30EB-FB19-511ACFB0F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84949-12B0-606F-B4AB-20353A3A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B23418-B4AC-1357-0E40-72E8980C7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4763C0-9462-ED33-89FE-1DDDFA44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2F38578-4146-2CC5-F9D4-76DF1A72B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C24A2B-85D8-E3C7-BBEA-742548F31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30E73-0840-EA94-B373-A6E3E2363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E45DBB-7944-37B1-9300-1A000C44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9D271-2F22-AF8A-0DE7-812FCDBB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99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91FD0-E7AF-2BD3-D4E2-AEF49E91F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890FC3-B29B-76DC-190E-16164CF31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A43195-DE51-4B41-BC5F-4EC8E5BA3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B7DDF4-7DA0-5336-835C-30287CE6A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7B9B1-D584-DA0F-D0D7-AE0B235C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5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EA988-914D-4966-43CB-29E4D2605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A9638-77D2-218F-710F-920953D96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88009A-DE1B-8921-C118-38FAAC158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4CD4C5-6267-A943-182B-64F6A7DAD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A8DAB-6A1D-7EB7-676B-D72424E14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71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DD091C-598E-A57A-21CF-5A3DBEFFF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3CAED2-F36F-8396-8FB2-80D4E13B8F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3F2BF2-8C71-2125-F855-67BF15669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412C85-EF17-D2BA-854E-832CD2FCE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AFB16C-0AC4-2EEA-0F12-D6EB9300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6EA4A4-B1B2-C940-3287-973668824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8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DB886-F3BD-A830-D0C7-FCEC43AD8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7E8BFA5-796C-05B4-BF93-D7BD033A56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58B2A5-7E79-BFAB-C1BA-E9EF216F24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2BBEE4-BC58-E60B-7CD5-6A5C0336A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9E7965-0690-D71D-30F4-14183C1318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DB69F8A-BC88-4D18-7267-71ABAA6A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51B0D0-CF77-10D5-568B-3F78F37E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C411E-3FBD-C67B-29A5-60F5A360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09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42DDB-D65A-7D27-4EBA-34DA6D22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C46BD6-E4C9-15F2-5610-AE408CBC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9CD6D7-A3BF-1B59-A9FD-6B027D9D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A0F4FB-B438-B339-748B-4881AC69D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34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BB813D-6866-138D-FDC4-CE18C3827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DD48F-81F4-57F0-EAF2-330F2E0F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9CD274-63A5-52A2-E0D2-A0BDD03A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7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FC8AA-0D52-467F-37CF-344F216ED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FB40C7-AC11-77AD-6EDA-9BCF82EAC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6FC103-BD53-7468-E314-926CF34A84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E11486-2C16-7633-0A28-E576E391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BBFEC1-7A15-D935-C246-B2FD4FD0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1B6BD-C891-EEBB-84AA-A75288615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70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F9A327-5467-3BDE-3A10-2D8DA0EF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ED9049-B702-5C59-09ED-A55B9A74E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B9234E-F3F2-9D81-AA8B-07358E157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8C1392-78DE-E436-ADAE-8523FF63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858CC8-3F21-FA79-930A-2D4D4A1B8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EA4EA6-FC2E-D8FF-7CC0-6CA0CAB9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6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DFD2C9-C128-35BE-1592-CFE5449A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81CD97-2C55-26CA-C103-28DF18805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891FE9-752C-7743-CABE-050F278B20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2B30E-17D7-4621-9A10-B370AF2BA59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57F357-3ED0-4AA4-7AC4-99EDFB1A5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B16CE-97AA-E8AF-92D4-BAF3C151D7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A4F3F-21A8-4B66-BEBA-A06E31FEC8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0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openxmlformats.org/officeDocument/2006/relationships/image" Target="../media/image21.png"/><Relationship Id="rId10" Type="http://schemas.microsoft.com/office/2007/relationships/hdphoto" Target="../media/hdphoto19.wdp"/><Relationship Id="rId4" Type="http://schemas.microsoft.com/office/2007/relationships/hdphoto" Target="../media/hdphoto16.wdp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20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2.wdp"/><Relationship Id="rId5" Type="http://schemas.openxmlformats.org/officeDocument/2006/relationships/image" Target="../media/image34.png"/><Relationship Id="rId4" Type="http://schemas.microsoft.com/office/2007/relationships/hdphoto" Target="../media/hdphoto2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10" Type="http://schemas.microsoft.com/office/2007/relationships/hdphoto" Target="../media/hdphoto7.wdp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17.png"/><Relationship Id="rId10" Type="http://schemas.microsoft.com/office/2007/relationships/hdphoto" Target="../media/hdphoto15.wdp"/><Relationship Id="rId4" Type="http://schemas.microsoft.com/office/2007/relationships/hdphoto" Target="../media/hdphoto12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>
            <a:off x="3439882" y="4602650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solidFill>
                <a:schemeClr val="bg1"/>
              </a:solidFill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EB47A-96BD-2D69-5B67-D6F25430C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2" y="1200946"/>
            <a:ext cx="3540039" cy="354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A6FD7-E0D0-5D6F-37AC-4D5F1FFA8704}"/>
              </a:ext>
            </a:extLst>
          </p:cNvPr>
          <p:cNvSpPr txBox="1"/>
          <p:nvPr/>
        </p:nvSpPr>
        <p:spPr>
          <a:xfrm>
            <a:off x="4652328" y="5646806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헝거게임조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고지연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박연수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이나영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최주란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하태준</a:t>
            </a:r>
          </a:p>
        </p:txBody>
      </p:sp>
    </p:spTree>
    <p:extLst>
      <p:ext uri="{BB962C8B-B14F-4D97-AF65-F5344CB8AC3E}">
        <p14:creationId xmlns:p14="http://schemas.microsoft.com/office/powerpoint/2010/main" val="79065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Picture 4" descr="What If... | The Hunger Games Amino">
            <a:extLst>
              <a:ext uri="{FF2B5EF4-FFF2-40B4-BE49-F238E27FC236}">
                <a16:creationId xmlns:a16="http://schemas.microsoft.com/office/drawing/2014/main" id="{7EAB368B-56BD-B4FA-42C3-7FB36B59DCA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0207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5682D67-21A4-2072-2B37-2BEFF81A426E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740" b="5419"/>
          <a:stretch/>
        </p:blipFill>
        <p:spPr>
          <a:xfrm>
            <a:off x="336000" y="1302071"/>
            <a:ext cx="5760000" cy="252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907822E-C69A-DD90-5E7B-CFC6EB7C968D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729" b="729"/>
          <a:stretch/>
        </p:blipFill>
        <p:spPr>
          <a:xfrm>
            <a:off x="6096000" y="3812167"/>
            <a:ext cx="5760000" cy="25199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CD17848-C2AE-8FC1-0A72-DC2DB5890490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1693" b="1693"/>
          <a:stretch/>
        </p:blipFill>
        <p:spPr>
          <a:xfrm>
            <a:off x="336000" y="3822071"/>
            <a:ext cx="5760000" cy="251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5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5" y="25518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-03-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3730609" y="3105836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소설에서 인상깊은 장면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7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38968521-3036-E58B-D25B-823EC21B43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53" t="11097" r="14492" b="33942"/>
          <a:stretch/>
        </p:blipFill>
        <p:spPr>
          <a:xfrm>
            <a:off x="1" y="1068639"/>
            <a:ext cx="12191999" cy="398182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FBFBCA-8F58-B8FE-1B37-D854F0C1597F}"/>
              </a:ext>
            </a:extLst>
          </p:cNvPr>
          <p:cNvSpPr/>
          <p:nvPr/>
        </p:nvSpPr>
        <p:spPr>
          <a:xfrm>
            <a:off x="-99154" y="-140819"/>
            <a:ext cx="12390303" cy="7139638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7F0F888-C4F4-F23D-5479-739A8B34DB8A}"/>
              </a:ext>
            </a:extLst>
          </p:cNvPr>
          <p:cNvGrpSpPr/>
          <p:nvPr/>
        </p:nvGrpSpPr>
        <p:grpSpPr>
          <a:xfrm>
            <a:off x="0" y="-22001"/>
            <a:ext cx="12192000" cy="852187"/>
            <a:chOff x="0" y="-9969"/>
            <a:chExt cx="12192000" cy="85218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F19B53E-517C-EDF2-E2BE-9D01BD4F41B2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ADFF67C-81A3-BD39-39CD-82520D46E6EC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7" name="그림 26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DB98F787-0706-04B6-B899-204E5DCFA4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787C68-FA87-16B1-E0C3-84E8E6629377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2A19C0C-E2F4-576A-F9E8-4599A5D9680E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918071" y="1536059"/>
            <a:ext cx="103558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“그녀는 내 눈을 피한 채 살짝 고개를 끄덕여 보이고는 곧 문 밖으로 나간다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저녁 식사 때의 일에 대해 사과하고 싶었다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하지만 내가 사과할 일은 그보다 훨씬 근본적인 문제라는 걸 나도 알고 있다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숲에서 도와주려는 시도조차 하지 않은 게 부끄럽다는 것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캐피톨이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그 남자아이를 죽이고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그녀의 혀를 자르는데도 나는 손가락 하나 까딱하지 않았다는 것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마치 나 자신이 </a:t>
            </a:r>
            <a:r>
              <a:rPr lang="ko-KR" altLang="en-US" sz="1600" u="none" strike="noStrike" dirty="0" err="1">
                <a:solidFill>
                  <a:schemeClr val="bg1"/>
                </a:solidFill>
                <a:effectLst/>
                <a:latin typeface="+mj-ea"/>
                <a:ea typeface="+mj-ea"/>
              </a:rPr>
              <a:t>헝거게임을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 시청하고 있는 것처럼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ko-KR" altLang="en-US" sz="160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구두를 벗어 차 던지고 옷을 입은 채 침대에 기어든다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아직도 떨림이 멈추지 않았다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어쩌면 저 아이는 나를 기억조차 못할지도 몰라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하지만 난 알아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쟤가 날 기억한다는 걸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마지막 희망이었던 사람의 얼굴을 잊어버리는 법은 없어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마치 이불이 말 못하는 빨강머리 여자아이에게서 나를 지켜줄 수 있다는 듯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나는 이불을 당겨 머리끝까지 덮는다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하지만 그 아이의 눈은 이 모든 벽들과 문들과 이불을 꿰뚫고 나를 노려본다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내가 죽는 모습을 보면서 그 아이는 기뻐할까</a:t>
            </a:r>
            <a:r>
              <a:rPr lang="en-US" altLang="ko-KR" sz="160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?”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</a:b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- &lt;</a:t>
            </a:r>
            <a:r>
              <a:rPr lang="ko-KR" altLang="en-US" sz="1600" b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- </a:t>
            </a:r>
            <a:r>
              <a:rPr lang="ko-KR" altLang="en-US" sz="1600" b="0" u="none" strike="noStrike" dirty="0" err="1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 시리즈 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01&gt; (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수잔 콜린스 지음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이원열 옮김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) 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중에서 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(6</a:t>
            </a:r>
            <a:r>
              <a:rPr lang="ko-KR" altLang="en-US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장</a:t>
            </a:r>
            <a:r>
              <a:rPr lang="en-US" altLang="ko-KR" sz="1600" b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+mn-ea"/>
              </a:rPr>
              <a:t>)</a:t>
            </a:r>
            <a:endParaRPr lang="ko-KR" altLang="en-US" sz="1600" b="0" dirty="0">
              <a:solidFill>
                <a:schemeClr val="bg1">
                  <a:lumMod val="95000"/>
                </a:schemeClr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E87D88-748A-CEE3-E831-8DAC6C8EA442}"/>
              </a:ext>
            </a:extLst>
          </p:cNvPr>
          <p:cNvSpPr txBox="1"/>
          <p:nvPr/>
        </p:nvSpPr>
        <p:spPr>
          <a:xfrm>
            <a:off x="1895971" y="5111710"/>
            <a:ext cx="8400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자신 또한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사상과 폭력에 동조하는 방관자가 되고 말았다는 자책감과 무력감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+</a:t>
            </a: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폭력적인 억압 방식을 직접적으로 표현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75A91-F943-4939-3FE5-054C8FB31544}"/>
              </a:ext>
            </a:extLst>
          </p:cNvPr>
          <p:cNvSpPr txBox="1"/>
          <p:nvPr/>
        </p:nvSpPr>
        <p:spPr>
          <a:xfrm>
            <a:off x="438912" y="215688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인상깊은 장면과 그 이유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547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23654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4971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인상깊은 장면과 그 이유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8" name="그림 7" descr="실외, 밤하늘이(가) 표시된 사진&#10;&#10;자동 생성된 설명">
            <a:extLst>
              <a:ext uri="{FF2B5EF4-FFF2-40B4-BE49-F238E27FC236}">
                <a16:creationId xmlns:a16="http://schemas.microsoft.com/office/drawing/2014/main" id="{2860E579-14AF-3A87-92B6-7F28DEE48A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" r="44614"/>
          <a:stretch/>
        </p:blipFill>
        <p:spPr>
          <a:xfrm>
            <a:off x="1503898" y="3097891"/>
            <a:ext cx="4480715" cy="33940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BD92832-D83D-E2B1-5515-2EEB42558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73" y="983134"/>
            <a:ext cx="4480715" cy="29406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662288" y="1699502"/>
            <a:ext cx="7175309" cy="3785652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“공중에 떠 있는 그 순간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내가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머테이션들의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어떤 것을 보고 동요했는지 깨닫는다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나를 향해 번득이는 그 녹색 눈은 개도 아니고 늑대도 아니고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내가 본 어떤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갯과류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동물의 눈도 아니다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분명히 인간의 눈이다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그 사실을 깨닫기가 무섭게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목걸이에 보석으로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1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이라는 숫자가 새겨진 것이 눈에 들어온다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그러자 이 모든 끔찍한 일들이 분명해진다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금색 털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녹색 눈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숫자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1…….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글리머다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(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중략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)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그중에서도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최악은 짙고 반들거리는 털에 커다란 갈색 눈을 한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목끈에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밀짚으로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11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이라는 숫자가 새겨진 몸집이 가장 작은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머테이션이다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증오심에 이를 드러내고 있는 저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머테이션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루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…….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“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뭔데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캣니스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?”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피타가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내 어깨를 흔든다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.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“그들이야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애들이 다 모여 있어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애들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루하고 </a:t>
            </a:r>
            <a:r>
              <a:rPr lang="ko-KR" altLang="en-US" sz="160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여우얼굴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……, </a:t>
            </a:r>
            <a:r>
              <a:rPr lang="ko-KR" altLang="en-US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다른 조공인들 전부</a:t>
            </a:r>
            <a:r>
              <a:rPr lang="en-US" altLang="ko-KR" sz="160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.”</a:t>
            </a:r>
            <a:endParaRPr lang="ko-KR" altLang="en-US" sz="1600" dirty="0">
              <a:solidFill>
                <a:schemeClr val="bg1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- &lt;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- </a:t>
            </a:r>
            <a:r>
              <a:rPr lang="ko-KR" altLang="en-US" sz="1600" b="0" u="none" strike="noStrike" dirty="0" err="1">
                <a:solidFill>
                  <a:schemeClr val="bg1"/>
                </a:solidFill>
                <a:effectLst/>
                <a:latin typeface="+mn-ea"/>
              </a:rPr>
              <a:t>헝거게임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 시리즈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01&gt; (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수잔 콜린스 지음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,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이원열 옮김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) 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중에서 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(25</a:t>
            </a:r>
            <a:r>
              <a:rPr lang="ko-KR" altLang="en-US" sz="1600" b="0" u="none" strike="noStrike" dirty="0">
                <a:solidFill>
                  <a:schemeClr val="bg1"/>
                </a:solidFill>
                <a:effectLst/>
                <a:latin typeface="+mn-ea"/>
              </a:rPr>
              <a:t>장</a:t>
            </a:r>
            <a:r>
              <a:rPr lang="en-US" altLang="ko-KR" sz="1600" b="0" u="none" strike="noStrike" dirty="0">
                <a:solidFill>
                  <a:schemeClr val="bg1"/>
                </a:solidFill>
                <a:effectLst/>
                <a:latin typeface="+mn-ea"/>
              </a:rPr>
              <a:t>)</a:t>
            </a:r>
            <a:endParaRPr lang="ko-KR" altLang="en-US" sz="1600" b="0" dirty="0">
              <a:solidFill>
                <a:schemeClr val="bg1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265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4" y="25518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-04-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3788316" y="3105836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인상깊은 장면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28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FE929-11CA-5898-1EF7-DA5618FF9FB2}"/>
              </a:ext>
            </a:extLst>
          </p:cNvPr>
          <p:cNvGrpSpPr/>
          <p:nvPr/>
        </p:nvGrpSpPr>
        <p:grpSpPr>
          <a:xfrm>
            <a:off x="0" y="3572"/>
            <a:ext cx="12192000" cy="848731"/>
            <a:chOff x="0" y="-439"/>
            <a:chExt cx="12192000" cy="8487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E19257-19A9-EF62-2AAE-A45D8296B660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FFB8AF-DF09-DA44-F0D0-1DF3C81BD5B2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FA16DEBB-FF53-2C7A-BBFF-5D932C21B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085A6-5146-FDF6-A0AA-145A5AACC734}"/>
                </a:ext>
              </a:extLst>
            </p:cNvPr>
            <p:cNvSpPr/>
            <p:nvPr/>
          </p:nvSpPr>
          <p:spPr>
            <a:xfrm>
              <a:off x="0" y="6073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C9B398-EB13-A982-E07B-6E2FE8FA157B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52819" y="1129165"/>
            <a:ext cx="11286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캣니스와</a:t>
            </a:r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피터가 멘토인 </a:t>
            </a:r>
            <a:r>
              <a:rPr lang="ko-KR" altLang="ko-KR" sz="20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헤이미치를</a:t>
            </a:r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만나서 게임에 대한 조언을 듣는 장면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영화에서 인상깊은 장면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C910A-ADCA-B0B5-CDCC-82F05F2FBFD1}"/>
              </a:ext>
            </a:extLst>
          </p:cNvPr>
          <p:cNvSpPr txBox="1"/>
          <p:nvPr/>
        </p:nvSpPr>
        <p:spPr>
          <a:xfrm>
            <a:off x="686104" y="5809905"/>
            <a:ext cx="10819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매번 아이들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에게</a:t>
            </a:r>
            <a:r>
              <a:rPr lang="ko-KR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조언을 했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을 것임 →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체념 후 스스로에게 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‘</a:t>
            </a:r>
            <a:r>
              <a:rPr lang="ko-KR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어차피 죽을 아이들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이다</a:t>
            </a:r>
            <a:r>
              <a:rPr lang="en-US" altLang="ko-K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.’ </a:t>
            </a: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헝거게임은</a:t>
            </a:r>
            <a:r>
              <a:rPr lang="ko-KR" altLang="en-US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경각심을 통해 혁명이 억제되도록 조작되는 게임이므로 단순 생존에 대한 조언은 의미가 없음</a:t>
            </a:r>
            <a:endParaRPr lang="en-US" altLang="ko-KR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</p:txBody>
      </p:sp>
      <p:pic>
        <p:nvPicPr>
          <p:cNvPr id="13" name="image3.png">
            <a:extLst>
              <a:ext uri="{FF2B5EF4-FFF2-40B4-BE49-F238E27FC236}">
                <a16:creationId xmlns:a16="http://schemas.microsoft.com/office/drawing/2014/main" id="{375AE6FB-3AD9-CC46-909C-FFB55086715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669181" y="1775657"/>
            <a:ext cx="8853638" cy="359734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6887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FE929-11CA-5898-1EF7-DA5618FF9FB2}"/>
              </a:ext>
            </a:extLst>
          </p:cNvPr>
          <p:cNvGrpSpPr/>
          <p:nvPr/>
        </p:nvGrpSpPr>
        <p:grpSpPr>
          <a:xfrm>
            <a:off x="0" y="3572"/>
            <a:ext cx="12192000" cy="848731"/>
            <a:chOff x="0" y="-439"/>
            <a:chExt cx="12192000" cy="84873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E19257-19A9-EF62-2AAE-A45D8296B660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FFB8AF-DF09-DA44-F0D0-1DF3C81BD5B2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FA16DEBB-FF53-2C7A-BBFF-5D932C21B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085A6-5146-FDF6-A0AA-145A5AACC734}"/>
                </a:ext>
              </a:extLst>
            </p:cNvPr>
            <p:cNvSpPr/>
            <p:nvPr/>
          </p:nvSpPr>
          <p:spPr>
            <a:xfrm>
              <a:off x="0" y="6073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C9B398-EB13-A982-E07B-6E2FE8FA157B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52819" y="1144405"/>
            <a:ext cx="11286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게임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메이커</a:t>
            </a:r>
            <a:r>
              <a:rPr lang="ko-KR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방에 들어가서 독 딸기를 받게 되는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장면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영화에서 인상깊은 장면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9916317-AEC2-4860-2B32-60525FC1A4C6}"/>
              </a:ext>
            </a:extLst>
          </p:cNvPr>
          <p:cNvGrpSpPr/>
          <p:nvPr/>
        </p:nvGrpSpPr>
        <p:grpSpPr>
          <a:xfrm>
            <a:off x="686105" y="5832930"/>
            <a:ext cx="10819790" cy="584775"/>
            <a:chOff x="686105" y="6000570"/>
            <a:chExt cx="10819790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9C910A-ADCA-B0B5-CDCC-82F05F2FBFD1}"/>
                </a:ext>
              </a:extLst>
            </p:cNvPr>
            <p:cNvSpPr txBox="1"/>
            <p:nvPr/>
          </p:nvSpPr>
          <p:spPr>
            <a:xfrm>
              <a:off x="686105" y="6000570"/>
              <a:ext cx="108197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두 참가자의 생존 수단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               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게임 </a:t>
              </a:r>
              <a:r>
                <a:rPr lang="ko-KR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메이커의 사형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 수단</a:t>
              </a:r>
              <a:endPara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Arial Unicode MS"/>
                <a:cs typeface="Arial Unicode MS"/>
              </a:endParaRPr>
            </a:p>
            <a:p>
              <a:pPr algn="ctr"/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최고권력자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(</a:t>
              </a:r>
              <a:r>
                <a:rPr lang="ko-KR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대통령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)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가 아니면 지배계층 역시 언제든 갈아</a:t>
              </a:r>
              <a:r>
                <a:rPr lang="en-US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 </a:t>
              </a:r>
              <a:r>
                <a:rPr lang="ko-KR" altLang="ko-KR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/>
                  <a:cs typeface="Arial Unicode MS"/>
                </a:rPr>
                <a:t>치워질 수 있는 부품에 불과</a:t>
              </a:r>
              <a:endPara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Arial Unicode MS"/>
                <a:cs typeface="Arial Unicode MS"/>
              </a:endParaRPr>
            </a:p>
          </p:txBody>
        </p:sp>
        <p:sp>
          <p:nvSpPr>
            <p:cNvPr id="4" name="화살표: 왼쪽/오른쪽 3">
              <a:extLst>
                <a:ext uri="{FF2B5EF4-FFF2-40B4-BE49-F238E27FC236}">
                  <a16:creationId xmlns:a16="http://schemas.microsoft.com/office/drawing/2014/main" id="{79BF3FAE-30D1-7EC7-96EC-87C51AA12476}"/>
                </a:ext>
              </a:extLst>
            </p:cNvPr>
            <p:cNvSpPr/>
            <p:nvPr/>
          </p:nvSpPr>
          <p:spPr>
            <a:xfrm>
              <a:off x="5723823" y="6061776"/>
              <a:ext cx="500515" cy="174065"/>
            </a:xfrm>
            <a:prstGeom prst="leftRightArrow">
              <a:avLst>
                <a:gd name="adj1" fmla="val 50000"/>
                <a:gd name="adj2" fmla="val 6629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DE5D44-BBF6-E775-0F11-10FE12B66CA9}"/>
              </a:ext>
            </a:extLst>
          </p:cNvPr>
          <p:cNvGrpSpPr/>
          <p:nvPr/>
        </p:nvGrpSpPr>
        <p:grpSpPr>
          <a:xfrm>
            <a:off x="1323838" y="1790896"/>
            <a:ext cx="9544324" cy="3512623"/>
            <a:chOff x="1143790" y="1792508"/>
            <a:chExt cx="9295674" cy="342111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B546C8C-D148-E4C7-C183-48852124AC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40"/>
            <a:stretch/>
          </p:blipFill>
          <p:spPr>
            <a:xfrm>
              <a:off x="1143791" y="1792508"/>
              <a:ext cx="3593820" cy="17557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86CD8E9-8115-90B1-7C1C-0845BBAF50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970"/>
            <a:stretch/>
          </p:blipFill>
          <p:spPr>
            <a:xfrm>
              <a:off x="1143790" y="3548261"/>
              <a:ext cx="3593820" cy="166535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81FFC4A-C18C-68EB-8693-6AD0208F9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703" t="4167" r="16301" b="2180"/>
            <a:stretch/>
          </p:blipFill>
          <p:spPr>
            <a:xfrm>
              <a:off x="4737612" y="1792508"/>
              <a:ext cx="5701852" cy="34211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589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5FF6B-8519-1B3E-A9DC-63A7809C42A8}"/>
              </a:ext>
            </a:extLst>
          </p:cNvPr>
          <p:cNvSpPr txBox="1"/>
          <p:nvPr/>
        </p:nvSpPr>
        <p:spPr>
          <a:xfrm>
            <a:off x="5607724" y="2545817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-05-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BBEA6A-AC28-6BD3-AAEE-8F70D2E6A5B2}"/>
              </a:ext>
            </a:extLst>
          </p:cNvPr>
          <p:cNvSpPr txBox="1"/>
          <p:nvPr/>
        </p:nvSpPr>
        <p:spPr>
          <a:xfrm>
            <a:off x="3998310" y="3099815"/>
            <a:ext cx="419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소설의 차이점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2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A8FFE929-11CA-5898-1EF7-DA5618FF9FB2}"/>
              </a:ext>
            </a:extLst>
          </p:cNvPr>
          <p:cNvGrpSpPr/>
          <p:nvPr/>
        </p:nvGrpSpPr>
        <p:grpSpPr>
          <a:xfrm>
            <a:off x="0" y="-13980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9CE19257-19A9-EF62-2AAE-A45D8296B660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7BFFB8AF-DF09-DA44-F0D0-1DF3C81BD5B2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FA16DEBB-FF53-2C7A-BBFF-5D932C21B2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06085A6-5146-FDF6-A0AA-145A5AACC734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3C9B398-EB13-A982-E07B-6E2FE8FA157B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4681AB-836D-7052-A7EF-954FA98454F1}"/>
              </a:ext>
            </a:extLst>
          </p:cNvPr>
          <p:cNvSpPr txBox="1"/>
          <p:nvPr/>
        </p:nvSpPr>
        <p:spPr>
          <a:xfrm>
            <a:off x="438911" y="1442353"/>
            <a:ext cx="112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시점의 차이</a:t>
            </a:r>
            <a:endParaRPr lang="en-US" altLang="ko-KR" dirty="0">
              <a:solidFill>
                <a:srgbClr val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소설의 차이점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C910A-ADCA-B0B5-CDCC-82F05F2FBFD1}"/>
              </a:ext>
            </a:extLst>
          </p:cNvPr>
          <p:cNvSpPr txBox="1"/>
          <p:nvPr/>
        </p:nvSpPr>
        <p:spPr>
          <a:xfrm>
            <a:off x="905484" y="1874051"/>
            <a:ext cx="10819790" cy="63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소설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주인공 </a:t>
            </a:r>
            <a:r>
              <a:rPr lang="ko-KR" altLang="en-US" sz="1600" dirty="0" err="1">
                <a:latin typeface="+mn-ea"/>
              </a:rPr>
              <a:t>캣니스의</a:t>
            </a:r>
            <a:r>
              <a:rPr lang="ko-KR" altLang="en-US" sz="1600" dirty="0">
                <a:latin typeface="+mn-ea"/>
              </a:rPr>
              <a:t> 시점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영화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전지적 작가 시점 → </a:t>
            </a:r>
            <a:r>
              <a:rPr lang="ko-KR" alt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주인공 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만이 아니라 다른 인물 사이의 대화나 상황을 직접 보여줌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3260D9-EDF8-8415-8A80-7BB46FB59E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2" r="5522"/>
          <a:stretch/>
        </p:blipFill>
        <p:spPr bwMode="auto">
          <a:xfrm>
            <a:off x="0" y="3115639"/>
            <a:ext cx="6096000" cy="37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0050A1-30A1-0212-5D81-E703E82E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0" r="1353"/>
          <a:stretch/>
        </p:blipFill>
        <p:spPr bwMode="auto">
          <a:xfrm>
            <a:off x="6096000" y="3115639"/>
            <a:ext cx="6096000" cy="370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02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CF7CA7-A399-BB15-BAF5-234752A7B431}"/>
              </a:ext>
            </a:extLst>
          </p:cNvPr>
          <p:cNvGrpSpPr/>
          <p:nvPr/>
        </p:nvGrpSpPr>
        <p:grpSpPr>
          <a:xfrm>
            <a:off x="0" y="-22001"/>
            <a:ext cx="12192000" cy="852187"/>
            <a:chOff x="0" y="-9969"/>
            <a:chExt cx="12192000" cy="852187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657F5D81-5874-400B-D176-1530160320C6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2DA9806B-C63D-1ABC-4B84-DF185085E549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A55E24FD-95F3-E70E-A40D-5A05C38B55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5B1044B-51D6-1CB1-4E13-B1B5192208BA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23067693-64E2-E015-6429-CED223744124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356616" y="211425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영화와 소설의 차이점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9D4C2-B4EC-CA65-245C-838927EC74A7}"/>
              </a:ext>
            </a:extLst>
          </p:cNvPr>
          <p:cNvSpPr txBox="1"/>
          <p:nvPr/>
        </p:nvSpPr>
        <p:spPr>
          <a:xfrm>
            <a:off x="438912" y="1179783"/>
            <a:ext cx="1131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ko-KR" altLang="en-US" dirty="0">
                <a:solidFill>
                  <a:srgbClr val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주인공의 성격 차이</a:t>
            </a:r>
            <a:r>
              <a:rPr lang="en-US" altLang="ko-KR" b="0" u="none" strike="noStrike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FC2BF-079B-78C7-30F0-462D556DE0C1}"/>
              </a:ext>
            </a:extLst>
          </p:cNvPr>
          <p:cNvSpPr txBox="1"/>
          <p:nvPr/>
        </p:nvSpPr>
        <p:spPr>
          <a:xfrm>
            <a:off x="905484" y="1611481"/>
            <a:ext cx="10819790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소설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자신이 </a:t>
            </a:r>
            <a:r>
              <a:rPr lang="ko-KR" altLang="en-US" sz="1600" dirty="0" err="1">
                <a:latin typeface="+mn-ea"/>
              </a:rPr>
              <a:t>놀잇감</a:t>
            </a:r>
            <a:r>
              <a:rPr lang="ko-KR" altLang="en-US" sz="1600" dirty="0">
                <a:latin typeface="+mn-ea"/>
              </a:rPr>
              <a:t> 그 이상의 존재라는 것을 보여주고 루를 추모하기 위해 루에게 감사의 의미를 담은 손모양을 함</a:t>
            </a:r>
            <a:endParaRPr lang="en-US" altLang="ko-KR" sz="16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	</a:t>
            </a:r>
            <a:r>
              <a:rPr lang="ko-KR" altLang="en-US" sz="1600" dirty="0">
                <a:latin typeface="+mn-ea"/>
              </a:rPr>
              <a:t> → 그러나 자신의 행동이 다른 사람에게 영향을 줄 것이라는 자각은 없음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영화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카메라를 향해 손을 들어 보이고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그 결과 </a:t>
            </a:r>
            <a:r>
              <a:rPr lang="en-US" altLang="ko-KR" sz="1600" dirty="0">
                <a:latin typeface="+mn-ea"/>
              </a:rPr>
              <a:t>11</a:t>
            </a:r>
            <a:r>
              <a:rPr lang="ko-KR" altLang="en-US" sz="1600" dirty="0">
                <a:latin typeface="+mn-ea"/>
              </a:rPr>
              <a:t>구역에서 폭동이 </a:t>
            </a:r>
            <a:r>
              <a:rPr lang="ko-KR" altLang="en-US" sz="1600" dirty="0" err="1">
                <a:latin typeface="+mn-ea"/>
              </a:rPr>
              <a:t>일어남</a:t>
            </a:r>
            <a:r>
              <a:rPr lang="en-US" altLang="ko-KR" sz="1600" dirty="0">
                <a:latin typeface="+mn-ea"/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	</a:t>
            </a:r>
            <a:r>
              <a:rPr lang="ko-KR" altLang="en-US" sz="1600" dirty="0">
                <a:latin typeface="+mn-ea"/>
              </a:rPr>
              <a:t>→ </a:t>
            </a:r>
            <a:r>
              <a:rPr lang="ko-KR" altLang="en-US" sz="1600" dirty="0" err="1">
                <a:latin typeface="+mn-ea"/>
              </a:rPr>
              <a:t>헝거게임</a:t>
            </a:r>
            <a:r>
              <a:rPr lang="ko-KR" altLang="en-US" sz="1600" dirty="0">
                <a:latin typeface="+mn-ea"/>
              </a:rPr>
              <a:t> 밖의 사람들에게서 어떤 변화를 이끌려는 시도처럼 보임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2D773D-4C11-B63D-03DF-EAF400EA4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43" r="14119"/>
          <a:stretch/>
        </p:blipFill>
        <p:spPr bwMode="auto">
          <a:xfrm>
            <a:off x="0" y="3134904"/>
            <a:ext cx="6096000" cy="36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D48B9AA-A70A-11F8-443E-DED24C4F68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05" r="23457"/>
          <a:stretch/>
        </p:blipFill>
        <p:spPr bwMode="auto">
          <a:xfrm>
            <a:off x="6096000" y="3134904"/>
            <a:ext cx="6096000" cy="3697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1566D9CF-2C70-54BD-4B67-45820755F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C18DCC4-766E-94CB-E85A-7569FAEE19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30648" r="33492" b="32400"/>
          <a:stretch/>
        </p:blipFill>
        <p:spPr>
          <a:xfrm>
            <a:off x="1109671" y="136733"/>
            <a:ext cx="2595154" cy="2517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D1E6E-7ADB-C6A3-8854-18E8472456D6}"/>
              </a:ext>
            </a:extLst>
          </p:cNvPr>
          <p:cNvSpPr txBox="1"/>
          <p:nvPr/>
        </p:nvSpPr>
        <p:spPr>
          <a:xfrm>
            <a:off x="2415277" y="840549"/>
            <a:ext cx="31886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Copperplate Gothic Bold" panose="020E0705020206020404" pitchFamily="34" charset="0"/>
                <a:ea typeface="Black Han Sans" pitchFamily="2" charset="-127"/>
              </a:rPr>
              <a:t>INDEX</a:t>
            </a:r>
            <a:endParaRPr lang="ko-KR" altLang="en-US" sz="6600" dirty="0">
              <a:solidFill>
                <a:schemeClr val="bg1"/>
              </a:solidFill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F13D48-E2F2-4F41-E815-5789F071D7DF}"/>
              </a:ext>
            </a:extLst>
          </p:cNvPr>
          <p:cNvGrpSpPr/>
          <p:nvPr/>
        </p:nvGrpSpPr>
        <p:grpSpPr>
          <a:xfrm>
            <a:off x="3935242" y="2301473"/>
            <a:ext cx="4328429" cy="3715978"/>
            <a:chOff x="5659021" y="2309674"/>
            <a:chExt cx="4328429" cy="37159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4D0F9F-5877-5EB1-0908-8EDC22E2880D}"/>
                </a:ext>
              </a:extLst>
            </p:cNvPr>
            <p:cNvSpPr txBox="1"/>
            <p:nvPr/>
          </p:nvSpPr>
          <p:spPr>
            <a:xfrm>
              <a:off x="5659021" y="2309674"/>
              <a:ext cx="34099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01. </a:t>
              </a:r>
              <a:r>
                <a:rPr lang="ko-KR" altLang="en-US" sz="2400" dirty="0" err="1">
                  <a:solidFill>
                    <a:schemeClr val="bg1"/>
                  </a:solidFill>
                  <a:latin typeface="+mn-ea"/>
                </a:rPr>
                <a:t>헝거게임의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 세계관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24EAB-EFC9-38F8-1086-C342460E5931}"/>
                </a:ext>
              </a:extLst>
            </p:cNvPr>
            <p:cNvSpPr txBox="1"/>
            <p:nvPr/>
          </p:nvSpPr>
          <p:spPr>
            <a:xfrm>
              <a:off x="5659021" y="3057887"/>
              <a:ext cx="284885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02.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소설의 줄거리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A35AE6-7149-6682-B62A-5D8136399F25}"/>
                </a:ext>
              </a:extLst>
            </p:cNvPr>
            <p:cNvSpPr txBox="1"/>
            <p:nvPr/>
          </p:nvSpPr>
          <p:spPr>
            <a:xfrm>
              <a:off x="5659021" y="3813720"/>
              <a:ext cx="4328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03.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소설에서 인상깊었던 장면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80193C3-322A-7D5C-8356-5CC0AB92A19D}"/>
                </a:ext>
              </a:extLst>
            </p:cNvPr>
            <p:cNvSpPr txBox="1"/>
            <p:nvPr/>
          </p:nvSpPr>
          <p:spPr>
            <a:xfrm>
              <a:off x="5659021" y="4565743"/>
              <a:ext cx="4328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04.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영화에서 인상깊었던 장면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F12C71-DDEB-CC60-4B1C-816E3DE8BCBD}"/>
                </a:ext>
              </a:extLst>
            </p:cNvPr>
            <p:cNvSpPr txBox="1"/>
            <p:nvPr/>
          </p:nvSpPr>
          <p:spPr>
            <a:xfrm>
              <a:off x="5659021" y="5317766"/>
              <a:ext cx="37673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>
                  <a:solidFill>
                    <a:schemeClr val="bg1"/>
                  </a:solidFill>
                  <a:latin typeface="경기천년바탕 Bold" panose="02020803020101020101" pitchFamily="18" charset="-127"/>
                  <a:ea typeface="경기천년바탕 Bold" panose="02020803020101020101" pitchFamily="18" charset="-127"/>
                </a:rPr>
                <a:t>05.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</a:rPr>
                <a:t>영화와 소설의 차이점</a:t>
              </a:r>
              <a:endParaRPr lang="ko-KR" altLang="en-US" sz="4000" dirty="0">
                <a:solidFill>
                  <a:schemeClr val="bg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151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1566D9CF-2C70-54BD-4B67-45820755F8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0D1E6E-7ADB-C6A3-8854-18E8472456D6}"/>
              </a:ext>
            </a:extLst>
          </p:cNvPr>
          <p:cNvSpPr txBox="1"/>
          <p:nvPr/>
        </p:nvSpPr>
        <p:spPr>
          <a:xfrm>
            <a:off x="5304758" y="1159208"/>
            <a:ext cx="1582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 문헌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D0F9F-5877-5EB1-0908-8EDC22E2880D}"/>
              </a:ext>
            </a:extLst>
          </p:cNvPr>
          <p:cNvSpPr txBox="1"/>
          <p:nvPr/>
        </p:nvSpPr>
        <p:spPr>
          <a:xfrm>
            <a:off x="1649110" y="2301473"/>
            <a:ext cx="8893781" cy="2116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ko-KR" altLang="en-US" sz="2400" i="1" dirty="0">
                <a:solidFill>
                  <a:schemeClr val="bg1"/>
                </a:solidFill>
                <a:latin typeface="+mn-ea"/>
              </a:rPr>
              <a:t>수잔 콜린스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, 『</a:t>
            </a:r>
            <a:r>
              <a:rPr lang="ko-KR" altLang="en-US" sz="2400" i="1" dirty="0" err="1">
                <a:solidFill>
                  <a:schemeClr val="bg1"/>
                </a:solidFill>
                <a:latin typeface="+mn-ea"/>
              </a:rPr>
              <a:t>헝거게임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』, </a:t>
            </a:r>
            <a:r>
              <a:rPr lang="ko-KR" altLang="en-US" sz="2400" i="1" dirty="0">
                <a:solidFill>
                  <a:schemeClr val="bg1"/>
                </a:solidFill>
                <a:latin typeface="+mn-ea"/>
              </a:rPr>
              <a:t>이원열 역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i="1" dirty="0" err="1">
                <a:solidFill>
                  <a:schemeClr val="bg1"/>
                </a:solidFill>
                <a:latin typeface="+mn-ea"/>
              </a:rPr>
              <a:t>북폴리오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, 2015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.</a:t>
            </a:r>
          </a:p>
          <a:p>
            <a:pPr algn="ctr">
              <a:lnSpc>
                <a:spcPct val="300000"/>
              </a:lnSpc>
            </a:pPr>
            <a:r>
              <a:rPr lang="ko-KR" altLang="en-US" sz="2400" i="1" dirty="0">
                <a:solidFill>
                  <a:schemeClr val="bg1"/>
                </a:solidFill>
                <a:latin typeface="+mn-ea"/>
              </a:rPr>
              <a:t>프랜시스 로런스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400" i="1" dirty="0">
                <a:solidFill>
                  <a:schemeClr val="bg1"/>
                </a:solidFill>
                <a:latin typeface="+mn-ea"/>
              </a:rPr>
              <a:t>게리 로스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, 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+mn-ea"/>
              </a:rPr>
              <a:t>영화</a:t>
            </a:r>
            <a:r>
              <a:rPr lang="en-US" altLang="ko-KR" sz="2400" dirty="0">
                <a:solidFill>
                  <a:schemeClr val="bg1"/>
                </a:solidFill>
                <a:latin typeface="+mn-ea"/>
              </a:rPr>
              <a:t>] 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『</a:t>
            </a:r>
            <a:r>
              <a:rPr lang="ko-KR" altLang="en-US" sz="2400" i="1" dirty="0" err="1">
                <a:solidFill>
                  <a:schemeClr val="bg1"/>
                </a:solidFill>
                <a:latin typeface="+mn-ea"/>
              </a:rPr>
              <a:t>헝거게임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』, </a:t>
            </a:r>
            <a:r>
              <a:rPr lang="ko-KR" altLang="en-US" sz="2400" i="1" dirty="0" err="1">
                <a:solidFill>
                  <a:schemeClr val="bg1"/>
                </a:solidFill>
                <a:latin typeface="+mn-ea"/>
              </a:rPr>
              <a:t>라이언스게이트</a:t>
            </a:r>
            <a:r>
              <a:rPr lang="en-US" altLang="ko-KR" sz="2400" i="1" dirty="0">
                <a:solidFill>
                  <a:schemeClr val="bg1"/>
                </a:solidFill>
                <a:latin typeface="+mn-ea"/>
              </a:rPr>
              <a:t>, 2012.</a:t>
            </a:r>
            <a:endParaRPr lang="ko-KR" altLang="en-US" sz="2400" i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52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>
            <a:off x="3969966" y="4602650"/>
            <a:ext cx="4252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Copperplate Gothic Bold" panose="020E0705020206020404" pitchFamily="34" charset="0"/>
                <a:ea typeface="Black Han Sans" pitchFamily="2" charset="-127"/>
              </a:rPr>
              <a:t>THANK YOU</a:t>
            </a:r>
            <a:endParaRPr lang="ko-KR" altLang="en-US" sz="4800" dirty="0">
              <a:solidFill>
                <a:schemeClr val="bg1"/>
              </a:solidFill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7EB47A-96BD-2D69-5B67-D6F25430C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972" y="1200946"/>
            <a:ext cx="3540039" cy="354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8A6FD7-E0D0-5D6F-37AC-4D5F1FFA8704}"/>
              </a:ext>
            </a:extLst>
          </p:cNvPr>
          <p:cNvSpPr txBox="1"/>
          <p:nvPr/>
        </p:nvSpPr>
        <p:spPr>
          <a:xfrm>
            <a:off x="4652328" y="5646806"/>
            <a:ext cx="2887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헝거게임조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endParaRPr lang="en-US" altLang="ko-KR" sz="14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고지연</a:t>
            </a:r>
            <a:r>
              <a:rPr lang="en-US" altLang="ko-KR" sz="1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박연수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이나영 </a:t>
            </a:r>
            <a:r>
              <a:rPr lang="ko-KR" altLang="en-US" sz="1400" dirty="0" err="1">
                <a:solidFill>
                  <a:schemeClr val="bg1">
                    <a:lumMod val="95000"/>
                  </a:schemeClr>
                </a:solidFill>
              </a:rPr>
              <a:t>최주란</a:t>
            </a:r>
            <a:r>
              <a:rPr lang="ko-KR" altLang="en-US" sz="1400" dirty="0">
                <a:solidFill>
                  <a:schemeClr val="bg1">
                    <a:lumMod val="95000"/>
                  </a:schemeClr>
                </a:solidFill>
              </a:rPr>
              <a:t> 하태준</a:t>
            </a:r>
          </a:p>
        </p:txBody>
      </p:sp>
    </p:spTree>
    <p:extLst>
      <p:ext uri="{BB962C8B-B14F-4D97-AF65-F5344CB8AC3E}">
        <p14:creationId xmlns:p14="http://schemas.microsoft.com/office/powerpoint/2010/main" val="241895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4" y="2545817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-01-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4266012" y="3099815"/>
            <a:ext cx="3659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헝거게임의</a:t>
            </a:r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세계관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9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세계관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6FFE3C-C50F-65DC-63E7-4DC0A02F7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7" y="1058789"/>
            <a:ext cx="7038975" cy="4162425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8C7EF-6CD3-F443-9262-487CAB045D43}"/>
              </a:ext>
            </a:extLst>
          </p:cNvPr>
          <p:cNvSpPr txBox="1"/>
          <p:nvPr/>
        </p:nvSpPr>
        <p:spPr>
          <a:xfrm>
            <a:off x="513432" y="5433775"/>
            <a:ext cx="11165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75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전 반란 실패 후 사라진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구역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평화와 화합을 다지는 연간 축제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대항해봤자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너희 약자들은 처참하게 죽을 것이다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9970AFB-7B16-2412-03E8-B04B9E6DD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32" y="1369982"/>
            <a:ext cx="3540039" cy="354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08014C0-03B5-F1A5-5BEC-7425952E6D3B}"/>
              </a:ext>
            </a:extLst>
          </p:cNvPr>
          <p:cNvGrpSpPr/>
          <p:nvPr/>
        </p:nvGrpSpPr>
        <p:grpSpPr>
          <a:xfrm>
            <a:off x="300" y="900024"/>
            <a:ext cx="12191401" cy="5948696"/>
            <a:chOff x="599" y="2055055"/>
            <a:chExt cx="12191401" cy="5948696"/>
          </a:xfrm>
        </p:grpSpPr>
        <p:pic>
          <p:nvPicPr>
            <p:cNvPr id="2054" name="Picture 6" descr="헝거 게임: 모킹제이 (r55 판) - 나무위키">
              <a:extLst>
                <a:ext uri="{FF2B5EF4-FFF2-40B4-BE49-F238E27FC236}">
                  <a16:creationId xmlns:a16="http://schemas.microsoft.com/office/drawing/2014/main" id="{7E6CF2DE-D066-A10A-46BC-1E45A456CE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1" t="7485" b="27486"/>
            <a:stretch/>
          </p:blipFill>
          <p:spPr bwMode="auto">
            <a:xfrm>
              <a:off x="6100567" y="2055055"/>
              <a:ext cx="6091433" cy="594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영화 '헝거게임 (1) 판엠의 불꽃(The Hunger Games 2012)' 리뷰 변질되지 않은 모습으로 죽고 싶다">
              <a:extLst>
                <a:ext uri="{FF2B5EF4-FFF2-40B4-BE49-F238E27FC236}">
                  <a16:creationId xmlns:a16="http://schemas.microsoft.com/office/drawing/2014/main" id="{A6686E62-A0A4-9ED2-A706-79550477AE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66" t="22404" r="29628" b="-1"/>
            <a:stretch/>
          </p:blipFill>
          <p:spPr bwMode="auto">
            <a:xfrm>
              <a:off x="599" y="2055055"/>
              <a:ext cx="6090835" cy="5948696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6F6444-6785-F434-AAAF-E6D1AA03DD77}"/>
              </a:ext>
            </a:extLst>
          </p:cNvPr>
          <p:cNvSpPr/>
          <p:nvPr/>
        </p:nvSpPr>
        <p:spPr>
          <a:xfrm>
            <a:off x="3894782" y="856580"/>
            <a:ext cx="4410972" cy="6009713"/>
          </a:xfrm>
          <a:prstGeom prst="rect">
            <a:avLst/>
          </a:prstGeom>
          <a:gradFill flip="none" rotWithShape="1">
            <a:gsLst>
              <a:gs pos="45000">
                <a:srgbClr val="00000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『</a:t>
            </a:r>
            <a:r>
              <a:rPr lang="ko-KR" altLang="en-US" sz="2000" b="1" i="0" u="none" strike="noStrike" dirty="0" err="1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헝거게임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』</a:t>
            </a:r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세계관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Picture 4" descr="Overview - Overlord Survival Games - Bukkit Plugins - Projects - Bukkit">
            <a:extLst>
              <a:ext uri="{FF2B5EF4-FFF2-40B4-BE49-F238E27FC236}">
                <a16:creationId xmlns:a16="http://schemas.microsoft.com/office/drawing/2014/main" id="{C559B8BE-EAD0-D295-2D94-D5EDD43EB7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4234926" y="936749"/>
            <a:ext cx="3722149" cy="3722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88C7EF-6CD3-F443-9262-487CAB045D43}"/>
              </a:ext>
            </a:extLst>
          </p:cNvPr>
          <p:cNvSpPr txBox="1"/>
          <p:nvPr/>
        </p:nvSpPr>
        <p:spPr>
          <a:xfrm>
            <a:off x="2912260" y="5543869"/>
            <a:ext cx="6367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캐피톨의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뜻을 거슬러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그들을 조롱하듯 탄생한 새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캣니스에게는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고향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떠오르게 함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후속작에서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불꽃 이미지와 합쳐져 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혁명</a:t>
            </a:r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상징</a:t>
            </a:r>
            <a:endParaRPr lang="en-US" altLang="ko-KR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2057E8-852B-1D48-22EB-5970C4E7730F}"/>
              </a:ext>
            </a:extLst>
          </p:cNvPr>
          <p:cNvSpPr txBox="1"/>
          <p:nvPr/>
        </p:nvSpPr>
        <p:spPr>
          <a:xfrm>
            <a:off x="3870183" y="4791450"/>
            <a:ext cx="4451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32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모킹제이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17238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불, 자연, 벽난로이(가) 표시된 사진&#10;&#10;자동 생성된 설명">
            <a:extLst>
              <a:ext uri="{FF2B5EF4-FFF2-40B4-BE49-F238E27FC236}">
                <a16:creationId xmlns:a16="http://schemas.microsoft.com/office/drawing/2014/main" id="{E0644028-872A-2DF3-F454-E3BBC072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6" r="1147" b="26096"/>
          <a:stretch/>
        </p:blipFill>
        <p:spPr>
          <a:xfrm>
            <a:off x="0" y="-6018"/>
            <a:ext cx="947831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C54928-EBC9-CB9A-6708-77221B9CA0E3}"/>
              </a:ext>
            </a:extLst>
          </p:cNvPr>
          <p:cNvSpPr txBox="1"/>
          <p:nvPr/>
        </p:nvSpPr>
        <p:spPr>
          <a:xfrm>
            <a:off x="5607725" y="2551838"/>
            <a:ext cx="976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-02-</a:t>
            </a:r>
            <a:endParaRPr lang="ko-KR" altLang="en-US" sz="300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676BB3-1040-0F98-083E-1AD73CB0557A}"/>
              </a:ext>
            </a:extLst>
          </p:cNvPr>
          <p:cNvSpPr txBox="1"/>
          <p:nvPr/>
        </p:nvSpPr>
        <p:spPr>
          <a:xfrm>
            <a:off x="4685999" y="3105836"/>
            <a:ext cx="2820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3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9F1A91-4E5E-FCF5-37A1-64860F1A2F6B}"/>
              </a:ext>
            </a:extLst>
          </p:cNvPr>
          <p:cNvSpPr txBox="1"/>
          <p:nvPr/>
        </p:nvSpPr>
        <p:spPr>
          <a:xfrm rot="5400000">
            <a:off x="-1892270" y="3007483"/>
            <a:ext cx="53122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Copperplate Gothic Bold" panose="020E0705020206020404" pitchFamily="34" charset="0"/>
                <a:ea typeface="Black Han Sans" pitchFamily="2" charset="-127"/>
              </a:rPr>
              <a:t>HUNGERGAME</a:t>
            </a:r>
            <a:endParaRPr lang="ko-KR" altLang="en-US" sz="4800" dirty="0">
              <a:latin typeface="Copperplate Gothic Bold" panose="020E0705020206020404" pitchFamily="34" charset="0"/>
              <a:ea typeface="Black Han Sans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856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0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6" name="Picture 2" descr="What will the purported Hunger Games theme park be like? » MobyLives">
            <a:extLst>
              <a:ext uri="{FF2B5EF4-FFF2-40B4-BE49-F238E27FC236}">
                <a16:creationId xmlns:a16="http://schemas.microsoft.com/office/drawing/2014/main" id="{8EE62167-1FAA-2BB2-2B3C-CD88497988C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98" y="138667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AC69289-00AC-6CAE-E16E-FE5C1FF8FCF7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2351" r="2272"/>
          <a:stretch/>
        </p:blipFill>
        <p:spPr>
          <a:xfrm>
            <a:off x="6096002" y="1386671"/>
            <a:ext cx="5760000" cy="25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DC46C6-D18F-61B7-83D3-299DAA78D8B1}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1708" t="38964" r="35318" b="21185"/>
          <a:stretch/>
        </p:blipFill>
        <p:spPr>
          <a:xfrm>
            <a:off x="335998" y="3906671"/>
            <a:ext cx="5760000" cy="2520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A5887A-A82F-CD6C-9C62-66FEDB348611}"/>
              </a:ext>
            </a:extLst>
          </p:cNvPr>
          <p:cNvPicPr>
            <a:picLocks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r="729" b="729"/>
          <a:stretch/>
        </p:blipFill>
        <p:spPr>
          <a:xfrm>
            <a:off x="6096002" y="3906670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6D31A9-0C80-639F-441D-2B758AF0E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9674" y="1227145"/>
            <a:ext cx="5760000" cy="25200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B5634A-9FD1-4D6B-5B8F-6BEB17238E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26" y="3732825"/>
            <a:ext cx="5760000" cy="25200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2D2A20-DD4B-C995-DEA5-455463CECD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7619" t="9864" r="822" b="18576"/>
          <a:stretch/>
        </p:blipFill>
        <p:spPr>
          <a:xfrm>
            <a:off x="6089674" y="3747146"/>
            <a:ext cx="5760000" cy="25200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313550-F44A-C23C-BF33-02B2CBB20A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326" y="1212824"/>
            <a:ext cx="5760000" cy="25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8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657AEE83-D62A-A1C1-DFFA-74ADE26BF7BB}"/>
              </a:ext>
            </a:extLst>
          </p:cNvPr>
          <p:cNvGrpSpPr/>
          <p:nvPr/>
        </p:nvGrpSpPr>
        <p:grpSpPr>
          <a:xfrm>
            <a:off x="0" y="-5959"/>
            <a:ext cx="12192000" cy="852187"/>
            <a:chOff x="0" y="-9969"/>
            <a:chExt cx="12192000" cy="85218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98A834F-F393-F2E7-5A0C-1AE6C17A8B8F}"/>
                </a:ext>
              </a:extLst>
            </p:cNvPr>
            <p:cNvGrpSpPr/>
            <p:nvPr/>
          </p:nvGrpSpPr>
          <p:grpSpPr>
            <a:xfrm>
              <a:off x="0" y="-439"/>
              <a:ext cx="12192000" cy="842657"/>
              <a:chOff x="-466725" y="2443164"/>
              <a:chExt cx="12192000" cy="842657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85ECE494-3CC0-2DD2-7B95-A6CCFD0E5237}"/>
                  </a:ext>
                </a:extLst>
              </p:cNvPr>
              <p:cNvSpPr/>
              <p:nvPr/>
            </p:nvSpPr>
            <p:spPr>
              <a:xfrm>
                <a:off x="-466725" y="2451872"/>
                <a:ext cx="12192000" cy="833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9" name="그림 28" descr="불, 자연, 벽난로이(가) 표시된 사진&#10;&#10;자동 생성된 설명">
                <a:extLst>
                  <a:ext uri="{FF2B5EF4-FFF2-40B4-BE49-F238E27FC236}">
                    <a16:creationId xmlns:a16="http://schemas.microsoft.com/office/drawing/2014/main" id="{22EDCEB7-6E8E-04FF-B8CE-83ADDE2B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" t="48271" r="523" b="39569"/>
              <a:stretch/>
            </p:blipFill>
            <p:spPr>
              <a:xfrm rot="10800000">
                <a:off x="1038914" y="2443164"/>
                <a:ext cx="10686361" cy="833948"/>
              </a:xfrm>
              <a:prstGeom prst="rect">
                <a:avLst/>
              </a:prstGeom>
            </p:spPr>
          </p:pic>
        </p:grp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21C010-1342-4B61-A915-5571BD39C998}"/>
                </a:ext>
              </a:extLst>
            </p:cNvPr>
            <p:cNvSpPr/>
            <p:nvPr/>
          </p:nvSpPr>
          <p:spPr>
            <a:xfrm>
              <a:off x="0" y="-9969"/>
              <a:ext cx="12192000" cy="842219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0"/>
                    <a:lumMod val="0"/>
                  </a:schemeClr>
                </a:gs>
                <a:gs pos="100000">
                  <a:schemeClr val="tx1">
                    <a:alpha val="9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8B605DA-85FC-FABF-F8FE-CFA82CC9575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18" y="827896"/>
              <a:ext cx="11286363" cy="0"/>
            </a:xfrm>
            <a:prstGeom prst="line">
              <a:avLst/>
            </a:prstGeom>
            <a:ln w="19050">
              <a:solidFill>
                <a:srgbClr val="5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7A60DBC-65ED-7785-6A9D-DB3BD2943513}"/>
              </a:ext>
            </a:extLst>
          </p:cNvPr>
          <p:cNvSpPr txBox="1"/>
          <p:nvPr/>
        </p:nvSpPr>
        <p:spPr>
          <a:xfrm>
            <a:off x="438912" y="224840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u="none" strike="noStrike" dirty="0">
                <a:solidFill>
                  <a:schemeClr val="bg1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소설의 줄거리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F2121B-AB2C-3E00-4EEE-161E30D49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2145" y="1254929"/>
            <a:ext cx="5828762" cy="257269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7809281-72CB-AF91-386D-513FFB097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4289" y="3822810"/>
            <a:ext cx="5817855" cy="2567881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59F879F-3F0C-19E1-EE91-6AF32BCC3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20" t="9485" r="3115" b="6561"/>
          <a:stretch/>
        </p:blipFill>
        <p:spPr bwMode="auto">
          <a:xfrm>
            <a:off x="267237" y="1254929"/>
            <a:ext cx="5814908" cy="25678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EC0536-7B87-D07D-5298-B79A97D6D0A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4600" t="24600" r="14649" b="14649"/>
          <a:stretch/>
        </p:blipFill>
        <p:spPr>
          <a:xfrm>
            <a:off x="6082146" y="3822810"/>
            <a:ext cx="5814908" cy="24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3">
      <a:majorFont>
        <a:latin typeface="Copperplate Gothic Bold"/>
        <a:ea typeface="나눔스퀘어 Bold"/>
        <a:cs typeface=""/>
      </a:majorFont>
      <a:minorFont>
        <a:latin typeface="경기천년바탕 Bold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694</Words>
  <Application>Microsoft Office PowerPoint</Application>
  <PresentationFormat>와이드스크린</PresentationFormat>
  <Paragraphs>80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경기천년바탕 Bold</vt:lpstr>
      <vt:lpstr>나눔스퀘어 Bold</vt:lpstr>
      <vt:lpstr>나눔스퀘어 Light</vt:lpstr>
      <vt:lpstr>Arial</vt:lpstr>
      <vt:lpstr>Copperplate Gothic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고지연</dc:creator>
  <cp:lastModifiedBy>이나영</cp:lastModifiedBy>
  <cp:revision>29</cp:revision>
  <dcterms:created xsi:type="dcterms:W3CDTF">2022-05-15T12:13:11Z</dcterms:created>
  <dcterms:modified xsi:type="dcterms:W3CDTF">2022-05-17T12:20:33Z</dcterms:modified>
</cp:coreProperties>
</file>